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Roboto"/>
      <p:regular r:id="rId25"/>
      <p:bold r:id="rId26"/>
      <p:italic r:id="rId27"/>
      <p:boldItalic r:id="rId28"/>
    </p:embeddedFont>
    <p:embeddedFont>
      <p:font typeface="Roboto Mon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Mono-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Mono-italic.fntdata"/><Relationship Id="rId30" Type="http://schemas.openxmlformats.org/officeDocument/2006/relationships/font" Target="fonts/RobotoMono-bold.fntdata"/><Relationship Id="rId11" Type="http://schemas.openxmlformats.org/officeDocument/2006/relationships/slide" Target="slides/slide6.xml"/><Relationship Id="rId10" Type="http://schemas.openxmlformats.org/officeDocument/2006/relationships/slide" Target="slides/slide5.xml"/><Relationship Id="rId32" Type="http://schemas.openxmlformats.org/officeDocument/2006/relationships/font" Target="fonts/RobotoMono-bold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bbbd525eb0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bbbd525eb0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bbbd525eb0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bbbd525eb0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bbbd525eb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bbbd525eb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bbbd525eb0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bbbd525eb0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bdfcaf1a0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bdfcaf1a0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bdfcaf1a04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bdfcaf1a04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bdfcaf1a0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bdfcaf1a0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bdfcaf1a04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bdfcaf1a0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9bece4b7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9bece4b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bbbd525eb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bbbd525eb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bbbd525eb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bbbd525eb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bbbd525eb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bbbd525eb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bbbd525eb0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bbbd525eb0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bbbd525eb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bbbd525eb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github.com/trustedsec/social-engineer-toolki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33675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Social Engineering</a:t>
            </a:r>
            <a:endParaRPr/>
          </a:p>
        </p:txBody>
      </p:sp>
      <p:pic>
        <p:nvPicPr>
          <p:cNvPr id="58" name="Google Shape;58;p12"/>
          <p:cNvPicPr preferRelativeResize="0"/>
          <p:nvPr/>
        </p:nvPicPr>
        <p:blipFill>
          <a:blip r:embed="rId3">
            <a:alphaModFix/>
          </a:blip>
          <a:stretch>
            <a:fillRect/>
          </a:stretch>
        </p:blipFill>
        <p:spPr>
          <a:xfrm>
            <a:off x="3997387" y="495700"/>
            <a:ext cx="1149226" cy="114922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idx="1" type="body"/>
          </p:nvPr>
        </p:nvSpPr>
        <p:spPr>
          <a:xfrm>
            <a:off x="311700" y="1685875"/>
            <a:ext cx="8520600" cy="3066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2000"/>
              <a:t>GoPhish</a:t>
            </a:r>
            <a:endParaRPr b="1" sz="2000"/>
          </a:p>
          <a:p>
            <a:pPr indent="0" lvl="0" marL="0" rtl="0" algn="ctr">
              <a:spcBef>
                <a:spcPts val="1600"/>
              </a:spcBef>
              <a:spcAft>
                <a:spcPts val="0"/>
              </a:spcAft>
              <a:buNone/>
            </a:pPr>
            <a:r>
              <a:rPr i="1" lang="en-GB" sz="2000"/>
              <a:t>Gophish is an open-source phishing toolkit designed for businesses and penetration testers. It provides the ability to quickly and easily setup and execute phishing engagements and security awareness training</a:t>
            </a:r>
            <a:endParaRPr i="1" sz="2000"/>
          </a:p>
          <a:p>
            <a:pPr indent="0" lvl="0" marL="0" rtl="0" algn="ctr">
              <a:spcBef>
                <a:spcPts val="1600"/>
              </a:spcBef>
              <a:spcAft>
                <a:spcPts val="1600"/>
              </a:spcAft>
              <a:buNone/>
            </a:pPr>
            <a:r>
              <a:rPr lang="en-GB" sz="2000"/>
              <a:t>https://github.com/gophish/gophish</a:t>
            </a:r>
            <a:endParaRPr sz="2000"/>
          </a:p>
        </p:txBody>
      </p:sp>
      <p:sp>
        <p:nvSpPr>
          <p:cNvPr id="117" name="Google Shape;117;p2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Creating a phishing campaign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idx="1" type="body"/>
          </p:nvPr>
        </p:nvSpPr>
        <p:spPr>
          <a:xfrm>
            <a:off x="311700" y="1088325"/>
            <a:ext cx="8520600" cy="366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2000"/>
              <a:t>Optimising your </a:t>
            </a:r>
            <a:r>
              <a:rPr b="1" lang="en-GB" sz="2000"/>
              <a:t>campaign</a:t>
            </a:r>
            <a:endParaRPr b="1" sz="2000"/>
          </a:p>
          <a:p>
            <a:pPr indent="0" lvl="0" marL="0" rtl="0" algn="l">
              <a:spcBef>
                <a:spcPts val="1600"/>
              </a:spcBef>
              <a:spcAft>
                <a:spcPts val="0"/>
              </a:spcAft>
              <a:buNone/>
            </a:pPr>
            <a:r>
              <a:rPr lang="en-GB" sz="2000"/>
              <a:t>You want to trick your users into thinking the email is genuine</a:t>
            </a:r>
            <a:endParaRPr sz="2000"/>
          </a:p>
          <a:p>
            <a:pPr indent="-355600" lvl="0" marL="457200" rtl="0" algn="l">
              <a:spcBef>
                <a:spcPts val="1600"/>
              </a:spcBef>
              <a:spcAft>
                <a:spcPts val="0"/>
              </a:spcAft>
              <a:buSzPts val="2000"/>
              <a:buChar char="●"/>
            </a:pPr>
            <a:r>
              <a:rPr lang="en-GB" sz="2000"/>
              <a:t>Look professional</a:t>
            </a:r>
            <a:endParaRPr sz="2000"/>
          </a:p>
          <a:p>
            <a:pPr indent="-355600" lvl="0" marL="457200" rtl="0" algn="l">
              <a:spcBef>
                <a:spcPts val="0"/>
              </a:spcBef>
              <a:spcAft>
                <a:spcPts val="0"/>
              </a:spcAft>
              <a:buSzPts val="2000"/>
              <a:buChar char="●"/>
            </a:pPr>
            <a:r>
              <a:rPr lang="en-GB" sz="2000"/>
              <a:t>Accurate spelling and grammar</a:t>
            </a:r>
            <a:endParaRPr sz="2000"/>
          </a:p>
          <a:p>
            <a:pPr indent="-355600" lvl="0" marL="457200" rtl="0" algn="l">
              <a:spcBef>
                <a:spcPts val="0"/>
              </a:spcBef>
              <a:spcAft>
                <a:spcPts val="0"/>
              </a:spcAft>
              <a:buSzPts val="2000"/>
              <a:buChar char="●"/>
            </a:pPr>
            <a:r>
              <a:rPr lang="en-GB" sz="2000"/>
              <a:t>Pass SPAM filters</a:t>
            </a:r>
            <a:endParaRPr sz="2000"/>
          </a:p>
          <a:p>
            <a:pPr indent="-355600" lvl="0" marL="457200" rtl="0" algn="l">
              <a:spcBef>
                <a:spcPts val="0"/>
              </a:spcBef>
              <a:spcAft>
                <a:spcPts val="0"/>
              </a:spcAft>
              <a:buSzPts val="2000"/>
              <a:buChar char="●"/>
            </a:pPr>
            <a:r>
              <a:rPr lang="en-GB" sz="2000"/>
              <a:t>Get something out of it (in this case, credit card info)</a:t>
            </a:r>
            <a:endParaRPr sz="2000"/>
          </a:p>
          <a:p>
            <a:pPr indent="-355600" lvl="0" marL="457200" rtl="0" algn="l">
              <a:spcBef>
                <a:spcPts val="0"/>
              </a:spcBef>
              <a:spcAft>
                <a:spcPts val="0"/>
              </a:spcAft>
              <a:buSzPts val="2000"/>
              <a:buChar char="●"/>
            </a:pPr>
            <a:r>
              <a:rPr lang="en-GB" sz="2000"/>
              <a:t>Email headers</a:t>
            </a:r>
            <a:endParaRPr sz="2000"/>
          </a:p>
          <a:p>
            <a:pPr indent="0" lvl="0" marL="0" rtl="0" algn="l">
              <a:spcBef>
                <a:spcPts val="1600"/>
              </a:spcBef>
              <a:spcAft>
                <a:spcPts val="1600"/>
              </a:spcAft>
              <a:buNone/>
            </a:pPr>
            <a:r>
              <a:rPr lang="en-GB" sz="2000"/>
              <a:t>Find a SPAM score for our email - https://www.mail-tester.com/</a:t>
            </a:r>
            <a:endParaRPr sz="2000"/>
          </a:p>
        </p:txBody>
      </p:sp>
      <p:sp>
        <p:nvSpPr>
          <p:cNvPr id="123" name="Google Shape;123;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Creating a phishing campaign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GB" sz="2000"/>
              <a:t>Anti-spam filters</a:t>
            </a:r>
            <a:endParaRPr sz="2000"/>
          </a:p>
          <a:p>
            <a:pPr indent="-355600" lvl="0" marL="457200" rtl="0" algn="l">
              <a:spcBef>
                <a:spcPts val="0"/>
              </a:spcBef>
              <a:spcAft>
                <a:spcPts val="0"/>
              </a:spcAft>
              <a:buSzPts val="2000"/>
              <a:buChar char="●"/>
            </a:pPr>
            <a:r>
              <a:rPr lang="en-GB" sz="2000"/>
              <a:t>Training of staff/yourself</a:t>
            </a:r>
            <a:endParaRPr sz="2000"/>
          </a:p>
          <a:p>
            <a:pPr indent="-355600" lvl="0" marL="457200" rtl="0" algn="l">
              <a:spcBef>
                <a:spcPts val="0"/>
              </a:spcBef>
              <a:spcAft>
                <a:spcPts val="0"/>
              </a:spcAft>
              <a:buSzPts val="2000"/>
              <a:buChar char="●"/>
            </a:pPr>
            <a:r>
              <a:rPr lang="en-GB" sz="2000"/>
              <a:t>Protect </a:t>
            </a:r>
            <a:r>
              <a:rPr lang="en-GB" sz="2000"/>
              <a:t>yourself</a:t>
            </a:r>
            <a:r>
              <a:rPr lang="en-GB" sz="2000"/>
              <a:t> from </a:t>
            </a:r>
            <a:r>
              <a:rPr lang="en-GB" sz="2000"/>
              <a:t>malicious</a:t>
            </a:r>
            <a:r>
              <a:rPr lang="en-GB" sz="2000"/>
              <a:t> links if you do click them using a proxy</a:t>
            </a:r>
            <a:endParaRPr sz="2000"/>
          </a:p>
          <a:p>
            <a:pPr indent="0" lvl="0" marL="0" rtl="0" algn="l">
              <a:spcBef>
                <a:spcPts val="1600"/>
              </a:spcBef>
              <a:spcAft>
                <a:spcPts val="1600"/>
              </a:spcAft>
              <a:buNone/>
            </a:pPr>
            <a:r>
              <a:rPr lang="en-GB" sz="2000"/>
              <a:t>The best form of protection is being aware and being careful!</a:t>
            </a:r>
            <a:endParaRPr sz="2000"/>
          </a:p>
        </p:txBody>
      </p:sp>
      <p:sp>
        <p:nvSpPr>
          <p:cNvPr id="129" name="Google Shape;129;p23"/>
          <p:cNvSpPr txBox="1"/>
          <p:nvPr>
            <p:ph type="title"/>
          </p:nvPr>
        </p:nvSpPr>
        <p:spPr>
          <a:xfrm>
            <a:off x="311700" y="95700"/>
            <a:ext cx="85206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Protecting against</a:t>
            </a:r>
            <a:r>
              <a:rPr lang="en-GB"/>
              <a:t> a phishing campaign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idx="1" type="body"/>
          </p:nvPr>
        </p:nvSpPr>
        <p:spPr>
          <a:xfrm>
            <a:off x="311700" y="9735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2000"/>
              <a:t>A program that is used to detect unsolicited and unwanted email and prevent those messages from getting to a user's inbox</a:t>
            </a:r>
            <a:endParaRPr sz="2000"/>
          </a:p>
          <a:p>
            <a:pPr indent="0" lvl="0" marL="0" rtl="0" algn="ctr">
              <a:spcBef>
                <a:spcPts val="1600"/>
              </a:spcBef>
              <a:spcAft>
                <a:spcPts val="0"/>
              </a:spcAft>
              <a:buNone/>
            </a:pPr>
            <a:r>
              <a:rPr b="1" lang="en-GB" sz="2000"/>
              <a:t>SpamAssassin</a:t>
            </a:r>
            <a:endParaRPr b="1" sz="2000"/>
          </a:p>
          <a:p>
            <a:pPr indent="0" lvl="0" marL="0" rtl="0" algn="ctr">
              <a:spcBef>
                <a:spcPts val="1600"/>
              </a:spcBef>
              <a:spcAft>
                <a:spcPts val="1600"/>
              </a:spcAft>
              <a:buNone/>
            </a:pPr>
            <a:r>
              <a:rPr i="1" lang="en-GB" sz="2000"/>
              <a:t>Apache SpamAssassin is the #1 Open Source anti-spam platform giving system administrators a filter to classify email and block "spam" (unsolicited bulk email).  It uses a robust scoring framework and plug-ins t integrate a wide range of advanced heuristic and statistical analysis tests on email headers and body text including text analysis, Bayesian  filtering, DNS blocklists, and collaborative filtering databases.</a:t>
            </a:r>
            <a:endParaRPr i="1" sz="2000"/>
          </a:p>
        </p:txBody>
      </p:sp>
      <p:sp>
        <p:nvSpPr>
          <p:cNvPr id="135" name="Google Shape;135;p24"/>
          <p:cNvSpPr txBox="1"/>
          <p:nvPr>
            <p:ph type="title"/>
          </p:nvPr>
        </p:nvSpPr>
        <p:spPr>
          <a:xfrm>
            <a:off x="311700" y="95700"/>
            <a:ext cx="85206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Anti-spam filters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idx="1" type="body"/>
          </p:nvPr>
        </p:nvSpPr>
        <p:spPr>
          <a:xfrm>
            <a:off x="311700" y="9735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2000"/>
              <a:t>Using with Procmail</a:t>
            </a:r>
            <a:endParaRPr b="1" sz="2000"/>
          </a:p>
          <a:p>
            <a:pPr indent="0" lvl="0" marL="0" rtl="0" algn="ctr">
              <a:spcBef>
                <a:spcPts val="1600"/>
              </a:spcBef>
              <a:spcAft>
                <a:spcPts val="0"/>
              </a:spcAft>
              <a:buNone/>
            </a:pPr>
            <a:r>
              <a:rPr i="1" lang="en-GB" sz="2000"/>
              <a:t>Procmail - A mail delivery agent that processes all messages before they reach your mailbox</a:t>
            </a:r>
            <a:endParaRPr i="1" sz="2000"/>
          </a:p>
          <a:p>
            <a:pPr indent="0" lvl="0" marL="0" rtl="0" algn="ctr">
              <a:spcBef>
                <a:spcPts val="1600"/>
              </a:spcBef>
              <a:spcAft>
                <a:spcPts val="0"/>
              </a:spcAft>
              <a:buNone/>
            </a:pPr>
            <a:r>
              <a:rPr lang="en-GB" sz="2000"/>
              <a:t>Put some the following into the .procmailrc file...</a:t>
            </a:r>
            <a:endParaRPr sz="2000"/>
          </a:p>
          <a:p>
            <a:pPr indent="0" lvl="0" marL="0" rtl="0" algn="ctr">
              <a:spcBef>
                <a:spcPts val="1600"/>
              </a:spcBef>
              <a:spcAft>
                <a:spcPts val="0"/>
              </a:spcAft>
              <a:buNone/>
            </a:pPr>
            <a:r>
              <a:t/>
            </a:r>
            <a:endParaRPr i="1" sz="2000"/>
          </a:p>
          <a:p>
            <a:pPr indent="0" lvl="0" marL="0" rtl="0" algn="ctr">
              <a:spcBef>
                <a:spcPts val="1600"/>
              </a:spcBef>
              <a:spcAft>
                <a:spcPts val="1600"/>
              </a:spcAft>
              <a:buNone/>
            </a:pPr>
            <a:r>
              <a:rPr lang="en-GB"/>
              <a:t>(Instructions for other setups are available here https://cwiki.apache.org/confluence/display/SPAMASSASSIN/StartUsing)</a:t>
            </a:r>
            <a:endParaRPr/>
          </a:p>
        </p:txBody>
      </p:sp>
      <p:sp>
        <p:nvSpPr>
          <p:cNvPr id="141" name="Google Shape;141;p25"/>
          <p:cNvSpPr txBox="1"/>
          <p:nvPr>
            <p:ph type="title"/>
          </p:nvPr>
        </p:nvSpPr>
        <p:spPr>
          <a:xfrm>
            <a:off x="311700" y="95700"/>
            <a:ext cx="85206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SpamAssassin - I run a mail server</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idx="1" type="body"/>
          </p:nvPr>
        </p:nvSpPr>
        <p:spPr>
          <a:xfrm>
            <a:off x="311700" y="973575"/>
            <a:ext cx="42603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sz="2000"/>
              <a:t>:0fw: spamassassin.lock</a:t>
            </a:r>
            <a:endParaRPr sz="2000"/>
          </a:p>
          <a:p>
            <a:pPr indent="0" lvl="0" marL="0" rtl="0" algn="l">
              <a:lnSpc>
                <a:spcPct val="100000"/>
              </a:lnSpc>
              <a:spcBef>
                <a:spcPts val="1600"/>
              </a:spcBef>
              <a:spcAft>
                <a:spcPts val="0"/>
              </a:spcAft>
              <a:buClr>
                <a:schemeClr val="dk1"/>
              </a:buClr>
              <a:buSzPts val="1100"/>
              <a:buFont typeface="Arial"/>
              <a:buNone/>
            </a:pPr>
            <a:r>
              <a:rPr lang="en-GB" sz="2000"/>
              <a:t>* &lt; 512000</a:t>
            </a:r>
            <a:endParaRPr sz="2000"/>
          </a:p>
          <a:p>
            <a:pPr indent="0" lvl="0" marL="0" rtl="0" algn="l">
              <a:lnSpc>
                <a:spcPct val="100000"/>
              </a:lnSpc>
              <a:spcBef>
                <a:spcPts val="1600"/>
              </a:spcBef>
              <a:spcAft>
                <a:spcPts val="0"/>
              </a:spcAft>
              <a:buNone/>
            </a:pPr>
            <a:r>
              <a:rPr lang="en-GB" sz="2000"/>
              <a:t>| spamassassin</a:t>
            </a:r>
            <a:endParaRPr sz="2000"/>
          </a:p>
          <a:p>
            <a:pPr indent="0" lvl="0" marL="0" rtl="0" algn="l">
              <a:lnSpc>
                <a:spcPct val="100000"/>
              </a:lnSpc>
              <a:spcBef>
                <a:spcPts val="1600"/>
              </a:spcBef>
              <a:spcAft>
                <a:spcPts val="0"/>
              </a:spcAft>
              <a:buNone/>
            </a:pPr>
            <a:r>
              <a:t/>
            </a:r>
            <a:endParaRPr sz="2000"/>
          </a:p>
          <a:p>
            <a:pPr indent="0" lvl="0" marL="0" rtl="0" algn="l">
              <a:lnSpc>
                <a:spcPct val="100000"/>
              </a:lnSpc>
              <a:spcBef>
                <a:spcPts val="1600"/>
              </a:spcBef>
              <a:spcAft>
                <a:spcPts val="0"/>
              </a:spcAft>
              <a:buNone/>
            </a:pPr>
            <a:r>
              <a:rPr lang="en-GB" sz="2000"/>
              <a:t>:0:</a:t>
            </a:r>
            <a:endParaRPr sz="2000"/>
          </a:p>
          <a:p>
            <a:pPr indent="0" lvl="0" marL="0" rtl="0" algn="l">
              <a:lnSpc>
                <a:spcPct val="100000"/>
              </a:lnSpc>
              <a:spcBef>
                <a:spcPts val="1600"/>
              </a:spcBef>
              <a:spcAft>
                <a:spcPts val="0"/>
              </a:spcAft>
              <a:buNone/>
            </a:pPr>
            <a:r>
              <a:rPr lang="en-GB" sz="2000"/>
              <a:t>* ^X-Spam-Level: \*\*\*\*\*\*\*\*\*\*\*\*\*\*\*</a:t>
            </a:r>
            <a:endParaRPr sz="2000"/>
          </a:p>
          <a:p>
            <a:pPr indent="0" lvl="0" marL="0" rtl="0" algn="l">
              <a:lnSpc>
                <a:spcPct val="100000"/>
              </a:lnSpc>
              <a:spcBef>
                <a:spcPts val="1600"/>
              </a:spcBef>
              <a:spcAft>
                <a:spcPts val="0"/>
              </a:spcAft>
              <a:buClr>
                <a:schemeClr val="dk1"/>
              </a:buClr>
              <a:buSzPts val="1100"/>
              <a:buFont typeface="Arial"/>
              <a:buNone/>
            </a:pPr>
            <a:r>
              <a:rPr lang="en-GB" sz="2000"/>
              <a:t>almost-certainly-spam</a:t>
            </a:r>
            <a:endParaRPr sz="2000"/>
          </a:p>
          <a:p>
            <a:pPr indent="0" lvl="0" marL="0" rtl="0" algn="ctr">
              <a:spcBef>
                <a:spcPts val="1600"/>
              </a:spcBef>
              <a:spcAft>
                <a:spcPts val="1600"/>
              </a:spcAft>
              <a:buNone/>
            </a:pPr>
            <a:r>
              <a:t/>
            </a:r>
            <a:endParaRPr b="1" sz="2000"/>
          </a:p>
        </p:txBody>
      </p:sp>
      <p:sp>
        <p:nvSpPr>
          <p:cNvPr id="147" name="Google Shape;147;p26"/>
          <p:cNvSpPr txBox="1"/>
          <p:nvPr>
            <p:ph type="title"/>
          </p:nvPr>
        </p:nvSpPr>
        <p:spPr>
          <a:xfrm>
            <a:off x="311700" y="95700"/>
            <a:ext cx="85206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SpamAssassin - I run a mail server</a:t>
            </a:r>
            <a:endParaRPr/>
          </a:p>
        </p:txBody>
      </p:sp>
      <p:sp>
        <p:nvSpPr>
          <p:cNvPr id="148" name="Google Shape;148;p26"/>
          <p:cNvSpPr txBox="1"/>
          <p:nvPr>
            <p:ph idx="1" type="body"/>
          </p:nvPr>
        </p:nvSpPr>
        <p:spPr>
          <a:xfrm>
            <a:off x="4572000" y="973575"/>
            <a:ext cx="42603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2000"/>
              <a:t># The lock file ensures that only 1 spamassassin invocation happens at 1 time, to keep the load down</a:t>
            </a:r>
            <a:endParaRPr sz="2000"/>
          </a:p>
          <a:p>
            <a:pPr indent="0" lvl="0" marL="0" rtl="0" algn="ctr">
              <a:spcBef>
                <a:spcPts val="1600"/>
              </a:spcBef>
              <a:spcAft>
                <a:spcPts val="0"/>
              </a:spcAft>
              <a:buNone/>
            </a:pPr>
            <a:r>
              <a:t/>
            </a:r>
            <a:endParaRPr b="1" sz="3600"/>
          </a:p>
          <a:p>
            <a:pPr indent="0" lvl="0" marL="0" rtl="0" algn="l">
              <a:spcBef>
                <a:spcPts val="1600"/>
              </a:spcBef>
              <a:spcAft>
                <a:spcPts val="0"/>
              </a:spcAft>
              <a:buNone/>
            </a:pPr>
            <a:r>
              <a:rPr lang="en-GB" sz="2000"/>
              <a:t># Score of 15+ is almost certainly spam. Move to different mailbox</a:t>
            </a:r>
            <a:endParaRPr sz="2000"/>
          </a:p>
          <a:p>
            <a:pPr indent="0" lvl="0" marL="0" rtl="0" algn="l">
              <a:spcBef>
                <a:spcPts val="1600"/>
              </a:spcBef>
              <a:spcAft>
                <a:spcPts val="1600"/>
              </a:spcAft>
              <a:buNone/>
            </a:pPr>
            <a:r>
              <a:t/>
            </a:r>
            <a:endParaRPr b="1" sz="2000"/>
          </a:p>
        </p:txBody>
      </p:sp>
      <p:cxnSp>
        <p:nvCxnSpPr>
          <p:cNvPr id="149" name="Google Shape;149;p26"/>
          <p:cNvCxnSpPr>
            <a:stCxn id="146" idx="1"/>
            <a:endCxn id="148" idx="3"/>
          </p:cNvCxnSpPr>
          <p:nvPr/>
        </p:nvCxnSpPr>
        <p:spPr>
          <a:xfrm>
            <a:off x="311700" y="2681775"/>
            <a:ext cx="8520600" cy="0"/>
          </a:xfrm>
          <a:prstGeom prst="straightConnector1">
            <a:avLst/>
          </a:prstGeom>
          <a:noFill/>
          <a:ln cap="flat" cmpd="sng" w="28575">
            <a:solidFill>
              <a:srgbClr val="FFFFFF"/>
            </a:solidFill>
            <a:prstDash val="solid"/>
            <a:round/>
            <a:headEnd len="med" w="med" type="none"/>
            <a:tailEnd len="med" w="med" type="none"/>
          </a:ln>
        </p:spPr>
      </p:cxn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ph idx="1" type="body"/>
          </p:nvPr>
        </p:nvSpPr>
        <p:spPr>
          <a:xfrm>
            <a:off x="311700" y="973575"/>
            <a:ext cx="42603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2000"/>
              <a:t>:0:</a:t>
            </a:r>
            <a:endParaRPr sz="2000"/>
          </a:p>
          <a:p>
            <a:pPr indent="0" lvl="0" marL="0" rtl="0" algn="l">
              <a:lnSpc>
                <a:spcPct val="100000"/>
              </a:lnSpc>
              <a:spcBef>
                <a:spcPts val="1600"/>
              </a:spcBef>
              <a:spcAft>
                <a:spcPts val="0"/>
              </a:spcAft>
              <a:buNone/>
            </a:pPr>
            <a:r>
              <a:rPr lang="en-GB" sz="2000"/>
              <a:t>* ^X-Spam-Status: Yes</a:t>
            </a:r>
            <a:endParaRPr sz="2000"/>
          </a:p>
          <a:p>
            <a:pPr indent="0" lvl="0" marL="0" rtl="0" algn="l">
              <a:lnSpc>
                <a:spcPct val="100000"/>
              </a:lnSpc>
              <a:spcBef>
                <a:spcPts val="1600"/>
              </a:spcBef>
              <a:spcAft>
                <a:spcPts val="0"/>
              </a:spcAft>
              <a:buNone/>
            </a:pPr>
            <a:r>
              <a:rPr lang="en-GB" sz="2000"/>
              <a:t>probably-spam</a:t>
            </a:r>
            <a:endParaRPr sz="2000"/>
          </a:p>
          <a:p>
            <a:pPr indent="0" lvl="0" marL="0" rtl="0" algn="l">
              <a:lnSpc>
                <a:spcPct val="100000"/>
              </a:lnSpc>
              <a:spcBef>
                <a:spcPts val="1600"/>
              </a:spcBef>
              <a:spcAft>
                <a:spcPts val="0"/>
              </a:spcAft>
              <a:buNone/>
            </a:pPr>
            <a:r>
              <a:t/>
            </a:r>
            <a:endParaRPr sz="2000"/>
          </a:p>
          <a:p>
            <a:pPr indent="0" lvl="0" marL="0" rtl="0" algn="ctr">
              <a:spcBef>
                <a:spcPts val="1600"/>
              </a:spcBef>
              <a:spcAft>
                <a:spcPts val="1600"/>
              </a:spcAft>
              <a:buNone/>
            </a:pPr>
            <a:r>
              <a:t/>
            </a:r>
            <a:endParaRPr b="1" sz="2000"/>
          </a:p>
        </p:txBody>
      </p:sp>
      <p:sp>
        <p:nvSpPr>
          <p:cNvPr id="155" name="Google Shape;155;p27"/>
          <p:cNvSpPr txBox="1"/>
          <p:nvPr>
            <p:ph type="title"/>
          </p:nvPr>
        </p:nvSpPr>
        <p:spPr>
          <a:xfrm>
            <a:off x="311700" y="95700"/>
            <a:ext cx="85206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SpamAssassin - I run a mail server</a:t>
            </a:r>
            <a:endParaRPr/>
          </a:p>
        </p:txBody>
      </p:sp>
      <p:sp>
        <p:nvSpPr>
          <p:cNvPr id="156" name="Google Shape;156;p27"/>
          <p:cNvSpPr txBox="1"/>
          <p:nvPr>
            <p:ph idx="1" type="body"/>
          </p:nvPr>
        </p:nvSpPr>
        <p:spPr>
          <a:xfrm>
            <a:off x="4572000" y="973575"/>
            <a:ext cx="42603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2000"/>
              <a:t># Mail that is tagged as spam based on set threshold is moved to a different mailbox</a:t>
            </a:r>
            <a:endParaRPr sz="2000"/>
          </a:p>
          <a:p>
            <a:pPr indent="0" lvl="0" marL="0" rtl="0" algn="l">
              <a:spcBef>
                <a:spcPts val="1600"/>
              </a:spcBef>
              <a:spcAft>
                <a:spcPts val="1600"/>
              </a:spcAft>
              <a:buNone/>
            </a:pPr>
            <a:r>
              <a:t/>
            </a:r>
            <a:endParaRPr b="1" sz="2000"/>
          </a:p>
        </p:txBody>
      </p:sp>
      <p:cxnSp>
        <p:nvCxnSpPr>
          <p:cNvPr id="157" name="Google Shape;157;p27"/>
          <p:cNvCxnSpPr>
            <a:stCxn id="154" idx="1"/>
            <a:endCxn id="156" idx="3"/>
          </p:cNvCxnSpPr>
          <p:nvPr/>
        </p:nvCxnSpPr>
        <p:spPr>
          <a:xfrm>
            <a:off x="311700" y="2681775"/>
            <a:ext cx="8520600" cy="0"/>
          </a:xfrm>
          <a:prstGeom prst="straightConnector1">
            <a:avLst/>
          </a:prstGeom>
          <a:noFill/>
          <a:ln cap="flat" cmpd="sng" w="28575">
            <a:solidFill>
              <a:srgbClr val="FFFFFF"/>
            </a:solidFill>
            <a:prstDash val="solid"/>
            <a:round/>
            <a:headEnd len="med" w="med" type="none"/>
            <a:tailEnd len="med" w="med" type="none"/>
          </a:ln>
        </p:spPr>
      </p:cxnSp>
      <p:sp>
        <p:nvSpPr>
          <p:cNvPr id="158" name="Google Shape;158;p27"/>
          <p:cNvSpPr txBox="1"/>
          <p:nvPr/>
        </p:nvSpPr>
        <p:spPr>
          <a:xfrm>
            <a:off x="311700" y="3399175"/>
            <a:ext cx="85206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000">
                <a:solidFill>
                  <a:srgbClr val="FFFFFF"/>
                </a:solidFill>
                <a:latin typeface="Roboto"/>
                <a:ea typeface="Roboto"/>
                <a:cs typeface="Roboto"/>
                <a:sym typeface="Roboto"/>
              </a:rPr>
              <a:t>These are only some basics and there are so many more setup options available!</a:t>
            </a:r>
            <a:endParaRPr sz="2000">
              <a:solidFill>
                <a:srgbClr val="FFFFFF"/>
              </a:solidFill>
              <a:latin typeface="Roboto"/>
              <a:ea typeface="Roboto"/>
              <a:cs typeface="Roboto"/>
              <a:sym typeface="Robo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2000" u="sng">
                <a:solidFill>
                  <a:schemeClr val="hlink"/>
                </a:solidFill>
                <a:hlinkClick r:id="rId3"/>
              </a:rPr>
              <a:t>https://github.com/trustedsec/social-engineer-toolkit</a:t>
            </a:r>
            <a:endParaRPr sz="2000"/>
          </a:p>
          <a:p>
            <a:pPr indent="0" lvl="0" marL="0" rtl="0" algn="ctr">
              <a:spcBef>
                <a:spcPts val="1600"/>
              </a:spcBef>
              <a:spcAft>
                <a:spcPts val="0"/>
              </a:spcAft>
              <a:buNone/>
            </a:pPr>
            <a:r>
              <a:rPr i="1" lang="en-GB" sz="2000"/>
              <a:t>The Social-Engineer Toolkit is an open-source penetration testing framework designed for social engineering. SET has a number of custom attack vectors that allow you to make a believable attack quickly.</a:t>
            </a:r>
            <a:endParaRPr i="1" sz="2000"/>
          </a:p>
          <a:p>
            <a:pPr indent="0" lvl="0" marL="0" rtl="0" algn="ctr">
              <a:spcBef>
                <a:spcPts val="1600"/>
              </a:spcBef>
              <a:spcAft>
                <a:spcPts val="0"/>
              </a:spcAft>
              <a:buNone/>
            </a:pPr>
            <a:r>
              <a:rPr lang="en-GB" sz="2000"/>
              <a:t>Many of the techniques learnt today can also be applied to other packages such as the SEToolKit</a:t>
            </a:r>
            <a:endParaRPr sz="2000"/>
          </a:p>
          <a:p>
            <a:pPr indent="0" lvl="0" marL="0" rtl="0" algn="ctr">
              <a:spcBef>
                <a:spcPts val="1600"/>
              </a:spcBef>
              <a:spcAft>
                <a:spcPts val="1600"/>
              </a:spcAft>
              <a:buNone/>
            </a:pPr>
            <a:r>
              <a:t/>
            </a:r>
            <a:endParaRPr i="1" sz="2000"/>
          </a:p>
        </p:txBody>
      </p:sp>
      <p:sp>
        <p:nvSpPr>
          <p:cNvPr id="164" name="Google Shape;164;p2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Social Engineering Tools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9"/>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70" name="Google Shape;170;p2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171" name="Google Shape;171;p2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22d Feb  - Introduction to Assembly</a:t>
            </a:r>
            <a:endParaRPr/>
          </a:p>
          <a:p>
            <a:pPr indent="0" lvl="0" marL="0" rtl="0" algn="l">
              <a:spcBef>
                <a:spcPts val="1600"/>
              </a:spcBef>
              <a:spcAft>
                <a:spcPts val="0"/>
              </a:spcAft>
              <a:buNone/>
            </a:pPr>
            <a:r>
              <a:rPr lang="en-GB"/>
              <a:t>1st Mar - Game Breaking</a:t>
            </a:r>
            <a:endParaRPr/>
          </a:p>
          <a:p>
            <a:pPr indent="0" lvl="0" marL="0" rtl="0" algn="l">
              <a:spcBef>
                <a:spcPts val="1600"/>
              </a:spcBef>
              <a:spcAft>
                <a:spcPts val="0"/>
              </a:spcAft>
              <a:buNone/>
            </a:pPr>
            <a:r>
              <a:rPr lang="en-GB"/>
              <a:t>8th Mar - Making a CTF</a:t>
            </a:r>
            <a:endParaRPr/>
          </a:p>
          <a:p>
            <a:pPr indent="0" lvl="0" marL="0" rtl="0" algn="l">
              <a:spcBef>
                <a:spcPts val="1600"/>
              </a:spcBef>
              <a:spcAft>
                <a:spcPts val="0"/>
              </a:spcAft>
              <a:buNone/>
            </a:pPr>
            <a:r>
              <a:rPr lang="en-GB"/>
              <a:t>15th Mar - Web App Hacking</a:t>
            </a:r>
            <a:endParaRPr/>
          </a:p>
          <a:p>
            <a:pPr indent="0" lvl="0" marL="0" rtl="0" algn="l">
              <a:spcBef>
                <a:spcPts val="1600"/>
              </a:spcBef>
              <a:spcAft>
                <a:spcPts val="1600"/>
              </a:spcAft>
              <a:buClr>
                <a:schemeClr val="dk1"/>
              </a:buClr>
              <a:buSzPts val="1100"/>
              <a:buFont typeface="Arial"/>
              <a:buNone/>
            </a:pPr>
            <a:r>
              <a:rPr lang="en-GB"/>
              <a:t>22nd Mar - HTB Walkthrough</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sp>
        <p:nvSpPr>
          <p:cNvPr id="177" name="Google Shape;177;p30"/>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78" name="Google Shape;178;p30"/>
          <p:cNvPicPr preferRelativeResize="0"/>
          <p:nvPr/>
        </p:nvPicPr>
        <p:blipFill>
          <a:blip r:embed="rId3">
            <a:alphaModFix/>
          </a:blip>
          <a:stretch>
            <a:fillRect/>
          </a:stretch>
        </p:blipFill>
        <p:spPr>
          <a:xfrm>
            <a:off x="3225075" y="1285325"/>
            <a:ext cx="2693850" cy="26996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4" name="Google Shape;64;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70" name="Google Shape;70;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Social Engineering - What is it?</a:t>
            </a:r>
            <a:endParaRPr b="1">
              <a:latin typeface="Roboto Mono"/>
              <a:ea typeface="Roboto Mono"/>
              <a:cs typeface="Roboto Mono"/>
              <a:sym typeface="Roboto Mono"/>
            </a:endParaRPr>
          </a:p>
        </p:txBody>
      </p:sp>
      <p:sp>
        <p:nvSpPr>
          <p:cNvPr id="76" name="Google Shape;76;p15"/>
          <p:cNvSpPr txBox="1"/>
          <p:nvPr>
            <p:ph idx="1" type="body"/>
          </p:nvPr>
        </p:nvSpPr>
        <p:spPr>
          <a:xfrm>
            <a:off x="311700" y="1319775"/>
            <a:ext cx="8520600" cy="11583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i="1" lang="en-GB" sz="2000"/>
              <a:t>Social engineering is the psychological manipulation of people into performing actions or divulging confidential information</a:t>
            </a:r>
            <a:endParaRPr i="1" sz="2000"/>
          </a:p>
        </p:txBody>
      </p:sp>
      <p:sp>
        <p:nvSpPr>
          <p:cNvPr id="77" name="Google Shape;77;p15"/>
          <p:cNvSpPr txBox="1"/>
          <p:nvPr>
            <p:ph idx="1" type="body"/>
          </p:nvPr>
        </p:nvSpPr>
        <p:spPr>
          <a:xfrm>
            <a:off x="311700" y="2478075"/>
            <a:ext cx="8520600" cy="19995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GB" sz="2000"/>
              <a:t>Vishing, phishing, smishing, impersonation, pretexting, spear phishing, water holing, baiting, quid pro quo, </a:t>
            </a:r>
            <a:r>
              <a:rPr lang="en-GB" sz="2000"/>
              <a:t>tailgating</a:t>
            </a:r>
            <a:r>
              <a:rPr lang="en-GB" sz="2000"/>
              <a:t>, scareware, credential harvesting</a:t>
            </a:r>
            <a:r>
              <a:rPr lang="en-GB" sz="2000"/>
              <a:t>...</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idx="1" type="body"/>
          </p:nvPr>
        </p:nvSpPr>
        <p:spPr>
          <a:xfrm>
            <a:off x="311700" y="1152475"/>
            <a:ext cx="8520600" cy="87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i="1" lang="en-GB" sz="2000"/>
              <a:t>Cyber attack that targets victims via email that lures the victims into providing sensitive data or completing an action</a:t>
            </a:r>
            <a:endParaRPr i="1" sz="2000"/>
          </a:p>
        </p:txBody>
      </p:sp>
      <p:sp>
        <p:nvSpPr>
          <p:cNvPr id="83" name="Google Shape;83;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Phishing</a:t>
            </a:r>
            <a:endParaRPr/>
          </a:p>
        </p:txBody>
      </p:sp>
      <p:sp>
        <p:nvSpPr>
          <p:cNvPr id="84" name="Google Shape;84;p16"/>
          <p:cNvSpPr txBox="1"/>
          <p:nvPr>
            <p:ph idx="1" type="body"/>
          </p:nvPr>
        </p:nvSpPr>
        <p:spPr>
          <a:xfrm>
            <a:off x="311700" y="2134200"/>
            <a:ext cx="8520600" cy="2189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GB" sz="2000"/>
              <a:t>Credential harvesting</a:t>
            </a:r>
            <a:endParaRPr sz="2000"/>
          </a:p>
          <a:p>
            <a:pPr indent="-355600" lvl="0" marL="457200" rtl="0" algn="l">
              <a:spcBef>
                <a:spcPts val="0"/>
              </a:spcBef>
              <a:spcAft>
                <a:spcPts val="0"/>
              </a:spcAft>
              <a:buSzPts val="2000"/>
              <a:buChar char="●"/>
            </a:pPr>
            <a:r>
              <a:rPr lang="en-GB" sz="2000"/>
              <a:t>Downloading malware</a:t>
            </a:r>
            <a:endParaRPr sz="2000"/>
          </a:p>
          <a:p>
            <a:pPr indent="-355600" lvl="0" marL="457200" rtl="0" algn="l">
              <a:spcBef>
                <a:spcPts val="0"/>
              </a:spcBef>
              <a:spcAft>
                <a:spcPts val="0"/>
              </a:spcAft>
              <a:buSzPts val="2000"/>
              <a:buChar char="●"/>
            </a:pPr>
            <a:r>
              <a:rPr lang="en-GB" sz="2000"/>
              <a:t>Identity fraud</a:t>
            </a:r>
            <a:endParaRPr sz="2000"/>
          </a:p>
          <a:p>
            <a:pPr indent="-355600" lvl="0" marL="457200" rtl="0" algn="l">
              <a:spcBef>
                <a:spcPts val="0"/>
              </a:spcBef>
              <a:spcAft>
                <a:spcPts val="0"/>
              </a:spcAft>
              <a:buSzPts val="2000"/>
              <a:buChar char="●"/>
            </a:pPr>
            <a:r>
              <a:rPr lang="en-GB" sz="2000"/>
              <a:t>Financial fraud</a:t>
            </a:r>
            <a:endParaRPr sz="2000"/>
          </a:p>
          <a:p>
            <a:pPr indent="0" lvl="0" marL="0" rtl="0" algn="l">
              <a:spcBef>
                <a:spcPts val="1600"/>
              </a:spcBef>
              <a:spcAft>
                <a:spcPts val="1600"/>
              </a:spcAft>
              <a:buNone/>
            </a:pPr>
            <a:r>
              <a:rPr lang="en-GB" sz="2000"/>
              <a:t>The list goes on and on…</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90" name="Google Shape;90;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Phishing examples</a:t>
            </a:r>
            <a:endParaRPr/>
          </a:p>
        </p:txBody>
      </p:sp>
      <p:pic>
        <p:nvPicPr>
          <p:cNvPr id="91" name="Google Shape;91;p17"/>
          <p:cNvPicPr preferRelativeResize="0"/>
          <p:nvPr/>
        </p:nvPicPr>
        <p:blipFill>
          <a:blip r:embed="rId3">
            <a:alphaModFix/>
          </a:blip>
          <a:stretch>
            <a:fillRect/>
          </a:stretch>
        </p:blipFill>
        <p:spPr>
          <a:xfrm>
            <a:off x="587476" y="1033937"/>
            <a:ext cx="7969050" cy="365348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97" name="Google Shape;97;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Phishing examples</a:t>
            </a:r>
            <a:endParaRPr/>
          </a:p>
        </p:txBody>
      </p:sp>
      <p:pic>
        <p:nvPicPr>
          <p:cNvPr id="98" name="Google Shape;98;p18"/>
          <p:cNvPicPr preferRelativeResize="0"/>
          <p:nvPr/>
        </p:nvPicPr>
        <p:blipFill>
          <a:blip r:embed="rId3">
            <a:alphaModFix/>
          </a:blip>
          <a:stretch>
            <a:fillRect/>
          </a:stretch>
        </p:blipFill>
        <p:spPr>
          <a:xfrm>
            <a:off x="1997572" y="1070175"/>
            <a:ext cx="5148876" cy="3581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04" name="Google Shape;104;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Phishing examples</a:t>
            </a:r>
            <a:endParaRPr/>
          </a:p>
        </p:txBody>
      </p:sp>
      <p:pic>
        <p:nvPicPr>
          <p:cNvPr id="105" name="Google Shape;105;p19"/>
          <p:cNvPicPr preferRelativeResize="0"/>
          <p:nvPr/>
        </p:nvPicPr>
        <p:blipFill>
          <a:blip r:embed="rId3">
            <a:alphaModFix/>
          </a:blip>
          <a:stretch>
            <a:fillRect/>
          </a:stretch>
        </p:blipFill>
        <p:spPr>
          <a:xfrm>
            <a:off x="2279163" y="1029813"/>
            <a:ext cx="4585676" cy="3814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GB" sz="2000"/>
              <a:t>Legalities of phishing</a:t>
            </a:r>
            <a:endParaRPr b="1" sz="2000"/>
          </a:p>
          <a:p>
            <a:pPr indent="0" lvl="0" marL="0" rtl="0" algn="ctr">
              <a:spcBef>
                <a:spcPts val="1600"/>
              </a:spcBef>
              <a:spcAft>
                <a:spcPts val="1600"/>
              </a:spcAft>
              <a:buNone/>
            </a:pPr>
            <a:r>
              <a:rPr lang="en-GB" sz="2000"/>
              <a:t>Phishing that is not for educational and training purposes breaches The Fraud Act 2006 and is ILLEGAL! Offences under these Acts are punishable by fines and / or imprisonment up to 10 years</a:t>
            </a:r>
            <a:endParaRPr sz="2000"/>
          </a:p>
        </p:txBody>
      </p:sp>
      <p:sp>
        <p:nvSpPr>
          <p:cNvPr id="111" name="Google Shape;111;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Creating a phishing campaign</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